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FB0660D-D58F-4985-844A-0ABCC89C99DB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A37EB62-13E0-4B81-B66F-409AC8E74EF0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0660D-D58F-4985-844A-0ABCC89C99DB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37EB62-13E0-4B81-B66F-409AC8E74EF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FB0660D-D58F-4985-844A-0ABCC89C99DB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A37EB62-13E0-4B81-B66F-409AC8E74EF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0660D-D58F-4985-844A-0ABCC89C99DB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37EB62-13E0-4B81-B66F-409AC8E74EF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FB0660D-D58F-4985-844A-0ABCC89C99DB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A37EB62-13E0-4B81-B66F-409AC8E74EF0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0660D-D58F-4985-844A-0ABCC89C99DB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37EB62-13E0-4B81-B66F-409AC8E74EF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0660D-D58F-4985-844A-0ABCC89C99DB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37EB62-13E0-4B81-B66F-409AC8E74EF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0660D-D58F-4985-844A-0ABCC89C99DB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37EB62-13E0-4B81-B66F-409AC8E74EF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FB0660D-D58F-4985-844A-0ABCC89C99DB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37EB62-13E0-4B81-B66F-409AC8E74EF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0660D-D58F-4985-844A-0ABCC89C99DB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37EB62-13E0-4B81-B66F-409AC8E74EF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B0660D-D58F-4985-844A-0ABCC89C99DB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37EB62-13E0-4B81-B66F-409AC8E74EF0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FB0660D-D58F-4985-844A-0ABCC89C99DB}" type="datetimeFigureOut">
              <a:rPr lang="uk-UA" smtClean="0"/>
              <a:t>04.06.2014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A37EB62-13E0-4B81-B66F-409AC8E74EF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Вони творили історію України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4797152"/>
            <a:ext cx="5216624" cy="1440160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Україна: історія та уроки державотворення</a:t>
            </a:r>
          </a:p>
          <a:p>
            <a:r>
              <a:rPr lang="uk-UA" dirty="0" smtClean="0"/>
              <a:t>Підготувала учитель історії </a:t>
            </a:r>
          </a:p>
          <a:p>
            <a:r>
              <a:rPr lang="uk-UA" dirty="0" err="1" smtClean="0"/>
              <a:t>Новоукраїнської</a:t>
            </a:r>
            <a:r>
              <a:rPr lang="uk-UA" dirty="0" smtClean="0"/>
              <a:t> ЗШ№8</a:t>
            </a:r>
          </a:p>
          <a:p>
            <a:r>
              <a:rPr lang="uk-UA" dirty="0" smtClean="0"/>
              <a:t>Руденко  Л. В.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5163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Вислови великих: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b="1" i="1" dirty="0" smtClean="0"/>
              <a:t>Хто не пам´ятає минулого, той не вартий майбутнього</a:t>
            </a:r>
          </a:p>
          <a:p>
            <a:endParaRPr lang="uk-UA" dirty="0"/>
          </a:p>
          <a:p>
            <a:r>
              <a:rPr lang="uk-UA" b="1" i="1" dirty="0" smtClean="0"/>
              <a:t>Тільки та революція чогось варта, яка вміє себе захищати</a:t>
            </a:r>
          </a:p>
          <a:p>
            <a:pPr marL="0" indent="0">
              <a:buNone/>
            </a:pPr>
            <a:endParaRPr lang="uk-UA" b="1" i="1" dirty="0" smtClean="0"/>
          </a:p>
          <a:p>
            <a:endParaRPr lang="uk-UA" b="1" i="1" dirty="0" smtClean="0"/>
          </a:p>
          <a:p>
            <a:pPr marL="0" indent="0">
              <a:buNone/>
            </a:pPr>
            <a:r>
              <a:rPr lang="uk-UA" b="1" i="1" dirty="0"/>
              <a:t>Ми приходимо в життя щоб залишити про себе пам’ять.</a:t>
            </a:r>
          </a:p>
          <a:p>
            <a:pPr marL="0" indent="0" algn="r">
              <a:buNone/>
            </a:pPr>
            <a:r>
              <a:rPr lang="uk-UA" b="1" i="1" dirty="0"/>
              <a:t>О. </a:t>
            </a:r>
            <a:r>
              <a:rPr lang="uk-UA" b="1" i="1" dirty="0" smtClean="0"/>
              <a:t>Довженко</a:t>
            </a:r>
          </a:p>
          <a:p>
            <a:pPr marL="0" indent="0">
              <a:buNone/>
            </a:pPr>
            <a:endParaRPr lang="uk-UA" b="1" i="1" dirty="0" smtClean="0"/>
          </a:p>
          <a:p>
            <a:r>
              <a:rPr lang="uk-UA" b="1" i="1" dirty="0" smtClean="0"/>
              <a:t>А ми???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311031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Мета:</a:t>
            </a:r>
            <a:endParaRPr lang="uk-UA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3515528"/>
            <a:ext cx="7239000" cy="294020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uk-UA" b="1" i="1" dirty="0"/>
              <a:t>Якщо я горіти не буду,</a:t>
            </a:r>
            <a:endParaRPr lang="uk-UA" dirty="0"/>
          </a:p>
          <a:p>
            <a:pPr marL="0" indent="0" algn="r">
              <a:buNone/>
            </a:pPr>
            <a:r>
              <a:rPr lang="uk-UA" b="1" i="1" dirty="0"/>
              <a:t>Якщо ти горіти не будеш,</a:t>
            </a:r>
            <a:endParaRPr lang="uk-UA" dirty="0"/>
          </a:p>
          <a:p>
            <a:pPr marL="0" indent="0" algn="r">
              <a:buNone/>
            </a:pPr>
            <a:r>
              <a:rPr lang="uk-UA" b="1" i="1" dirty="0"/>
              <a:t>Якщо ми горіти не </a:t>
            </a:r>
            <a:r>
              <a:rPr lang="uk-UA" b="1" i="1" dirty="0" err="1"/>
              <a:t>будем</a:t>
            </a:r>
            <a:r>
              <a:rPr lang="uk-UA" b="1" i="1" dirty="0"/>
              <a:t>,</a:t>
            </a:r>
            <a:endParaRPr lang="uk-UA" dirty="0"/>
          </a:p>
          <a:p>
            <a:pPr marL="0" indent="0" algn="r">
              <a:buNone/>
            </a:pPr>
            <a:r>
              <a:rPr lang="uk-UA" b="1" i="1" dirty="0"/>
              <a:t>Хто ж тоді розвіє пітьму? </a:t>
            </a:r>
            <a:endParaRPr lang="uk-UA" dirty="0"/>
          </a:p>
          <a:p>
            <a:pPr marL="0" indent="0" algn="r">
              <a:buNone/>
            </a:pPr>
            <a:r>
              <a:rPr lang="uk-UA" b="1" i="1" dirty="0"/>
              <a:t>(</a:t>
            </a:r>
            <a:r>
              <a:rPr lang="uk-UA" b="1" i="1" dirty="0" err="1"/>
              <a:t>Назим</a:t>
            </a:r>
            <a:r>
              <a:rPr lang="uk-UA" b="1" i="1" dirty="0"/>
              <a:t> </a:t>
            </a:r>
            <a:r>
              <a:rPr lang="uk-UA" b="1" i="1" dirty="0" err="1"/>
              <a:t>Хікмет</a:t>
            </a:r>
            <a:r>
              <a:rPr lang="uk-UA" b="1" i="1" dirty="0" smtClean="0"/>
              <a:t>)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07724" y="908720"/>
            <a:ext cx="56166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формування ціннісних орієнтацій школярів як основи їх життєвої позиції та розвитку громадянського суспільства; розвиток почуття солідарності, терпимості, взаємоповаги; визначення ролі особистості в історичному процесі та свого місця в сучасному світі.</a:t>
            </a:r>
          </a:p>
        </p:txBody>
      </p:sp>
    </p:spTree>
    <p:extLst>
      <p:ext uri="{BB962C8B-B14F-4D97-AF65-F5344CB8AC3E}">
        <p14:creationId xmlns:p14="http://schemas.microsoft.com/office/powerpoint/2010/main" val="3838241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r>
              <a:rPr lang="uk-UA" dirty="0" smtClean="0"/>
              <a:t>Історія державотворення: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7488832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600" dirty="0"/>
              <a:t>На сучасному етапі розвитку історичної науки важливим є розгляд </a:t>
            </a:r>
            <a:r>
              <a:rPr lang="uk-UA" sz="1600" dirty="0" err="1" smtClean="0"/>
              <a:t>істо-ричних</a:t>
            </a:r>
            <a:r>
              <a:rPr lang="uk-UA" sz="1600" dirty="0" smtClean="0"/>
              <a:t> </a:t>
            </a:r>
            <a:r>
              <a:rPr lang="uk-UA" sz="1600" dirty="0"/>
              <a:t>особливостей формування і розвитку української </a:t>
            </a:r>
            <a:r>
              <a:rPr lang="uk-UA" sz="1600" dirty="0" smtClean="0"/>
              <a:t>державності</a:t>
            </a:r>
            <a:r>
              <a:rPr lang="uk-UA" sz="1600" dirty="0"/>
              <a:t>, а саме головних періодів державотворчого процесу, який вплинув на подальше формування української держави.</a:t>
            </a:r>
          </a:p>
          <a:p>
            <a:pPr marL="0" indent="0">
              <a:buNone/>
            </a:pPr>
            <a:r>
              <a:rPr lang="uk-UA" sz="1600" dirty="0"/>
              <a:t>1. Період давньоруської державності й права (</a:t>
            </a:r>
            <a:r>
              <a:rPr lang="en-US" sz="1600" dirty="0"/>
              <a:t>VI - </a:t>
            </a:r>
            <a:r>
              <a:rPr lang="uk-UA" sz="1600" dirty="0"/>
              <a:t>середина </a:t>
            </a:r>
            <a:r>
              <a:rPr lang="en-US" sz="1600" dirty="0"/>
              <a:t>XIV </a:t>
            </a:r>
            <a:r>
              <a:rPr lang="uk-UA" sz="1600" dirty="0"/>
              <a:t>ст.). Основний зміст цього періоду пов'язаний з формуванням, розвитком і занепадом Київської Русі. Продовженням давньоруських державно-правових традицій стало Галицьке-Волинське князівство.</a:t>
            </a:r>
          </a:p>
          <a:p>
            <a:pPr marL="0" indent="0">
              <a:buNone/>
            </a:pPr>
            <a:r>
              <a:rPr lang="uk-UA" sz="1600" dirty="0"/>
              <a:t>2. Цей період започаткувала перемога українського народу в національно-визвольній війні 1648-1654 </a:t>
            </a:r>
            <a:r>
              <a:rPr lang="uk-UA" sz="1600" dirty="0" smtClean="0"/>
              <a:t>рр., </a:t>
            </a:r>
            <a:r>
              <a:rPr lang="uk-UA" sz="1600" dirty="0"/>
              <a:t>в результаті якої виникла українська козацька держава - Гетьманщина та її право (</a:t>
            </a:r>
            <a:r>
              <a:rPr lang="uk-UA" sz="1600" dirty="0" smtClean="0"/>
              <a:t>сер. </a:t>
            </a:r>
            <a:r>
              <a:rPr lang="en-US" sz="1600" dirty="0"/>
              <a:t>XVII- </a:t>
            </a:r>
            <a:r>
              <a:rPr lang="uk-UA" sz="1600" dirty="0" err="1" smtClean="0"/>
              <a:t>др</a:t>
            </a:r>
            <a:r>
              <a:rPr lang="uk-UA" sz="1600" dirty="0" smtClean="0"/>
              <a:t> </a:t>
            </a:r>
            <a:r>
              <a:rPr lang="uk-UA" sz="1600" dirty="0" err="1" smtClean="0"/>
              <a:t>пол</a:t>
            </a:r>
            <a:r>
              <a:rPr lang="uk-UA" sz="1600" dirty="0" smtClean="0"/>
              <a:t> </a:t>
            </a:r>
            <a:r>
              <a:rPr lang="en-US" sz="1600" dirty="0"/>
              <a:t>XVIII </a:t>
            </a:r>
            <a:r>
              <a:rPr lang="uk-UA" sz="1600" dirty="0"/>
              <a:t>ст.). Входження за березневою угодою 1654 р. до складу Росії прирікало Україну на поступове обмеження й ліквідацію її автономії.</a:t>
            </a:r>
          </a:p>
          <a:p>
            <a:pPr marL="0" indent="0">
              <a:buNone/>
            </a:pPr>
            <a:r>
              <a:rPr lang="uk-UA" sz="1600" dirty="0"/>
              <a:t>3. Період відродження української національної державності і права (1917-1920рр.). Воєнно-політична боротьба мала наслідком </a:t>
            </a:r>
            <a:r>
              <a:rPr lang="uk-UA" sz="1600" dirty="0" err="1"/>
              <a:t>багатодержавність</a:t>
            </a:r>
            <a:r>
              <a:rPr lang="uk-UA" sz="1600" dirty="0"/>
              <a:t> розвитку України. </a:t>
            </a:r>
          </a:p>
          <a:p>
            <a:pPr marL="0" indent="0">
              <a:buNone/>
            </a:pPr>
            <a:r>
              <a:rPr lang="uk-UA" sz="1600" dirty="0"/>
              <a:t>Зазначені вище періоди дозволяють збагнути всі </a:t>
            </a:r>
            <a:r>
              <a:rPr lang="uk-UA" sz="1600" dirty="0" smtClean="0"/>
              <a:t>перипетії державотворчого </a:t>
            </a:r>
            <a:r>
              <a:rPr lang="uk-UA" sz="1600" dirty="0"/>
              <a:t>процесу, який мав місце на теренах України</a:t>
            </a:r>
            <a:r>
              <a:rPr lang="uk-UA" sz="1600" dirty="0" smtClean="0"/>
              <a:t>. Але за кожним етапом, кожною подією стоїть особистість, без якої була б зовсім інша історія…</a:t>
            </a:r>
            <a:endParaRPr lang="uk-UA" sz="1600" dirty="0"/>
          </a:p>
          <a:p>
            <a:pPr marL="0" indent="0">
              <a:buNone/>
            </a:pPr>
            <a:r>
              <a:rPr lang="uk-UA" sz="1600" dirty="0"/>
              <a:t/>
            </a:r>
            <a:br>
              <a:rPr lang="uk-UA" sz="1600" dirty="0"/>
            </a:b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039207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2088232" cy="279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88948"/>
            <a:ext cx="2056631" cy="265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4" y="908720"/>
            <a:ext cx="1742069" cy="2463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794" y="3645024"/>
            <a:ext cx="173355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/>
          <a:lstStyle/>
          <a:p>
            <a:r>
              <a:rPr lang="uk-UA" dirty="0" smtClean="0"/>
              <a:t>Київська                   Русь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5220072" y="2140617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Княгиня Ольга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5579948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Володимир Великий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5928084" y="5579948"/>
            <a:ext cx="193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Ярослав Мудрий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3133175" y="6381328"/>
            <a:ext cx="2170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Данило Галицький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5167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err="1" smtClean="0"/>
              <a:t>Польсько</a:t>
            </a:r>
            <a:r>
              <a:rPr lang="uk-UA" dirty="0" smtClean="0"/>
              <a:t> - литовська доба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841" y="3841637"/>
            <a:ext cx="188595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4" y="3841637"/>
            <a:ext cx="1850876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Витов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1752600" cy="284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Ольгерд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024" y="1124744"/>
            <a:ext cx="26670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06663" y="2467769"/>
            <a:ext cx="1842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Литовські князі</a:t>
            </a:r>
          </a:p>
          <a:p>
            <a:r>
              <a:rPr lang="uk-UA" dirty="0" err="1" smtClean="0"/>
              <a:t>Вітовт</a:t>
            </a:r>
            <a:r>
              <a:rPr lang="uk-UA" dirty="0" smtClean="0"/>
              <a:t>  Ольгерд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2240401" y="6251462"/>
            <a:ext cx="4087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Князі Костянтин та Василь Острозькі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7544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/>
          <a:lstStyle/>
          <a:p>
            <a:pPr algn="ctr"/>
            <a:r>
              <a:rPr lang="uk-UA" dirty="0" smtClean="0"/>
              <a:t>Гетьманщина</a:t>
            </a:r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41" y="1056184"/>
            <a:ext cx="177165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991" y="1076048"/>
            <a:ext cx="172402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148" y="1056184"/>
            <a:ext cx="191452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42" y="4035366"/>
            <a:ext cx="18288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007" y="4077073"/>
            <a:ext cx="1710307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3677444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Дмитро Вишневецький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2981707" y="3685898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Петро Сагайдачний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5366161" y="3666034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Богдан Хмельницький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6124655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Іван Мазепа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6384362" y="6184405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Пилип Орлик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922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09273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Україна в складі двох імперій Російської та австрійської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20272"/>
            <a:ext cx="180022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38526"/>
            <a:ext cx="18669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149080"/>
            <a:ext cx="2016224" cy="249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53922"/>
            <a:ext cx="201622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06643" y="3684590"/>
            <a:ext cx="168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Т.Г.Шевченко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6137674" y="3538230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Іван Франко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5999879"/>
            <a:ext cx="1443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Володимир </a:t>
            </a:r>
          </a:p>
          <a:p>
            <a:r>
              <a:rPr lang="uk-UA" dirty="0" smtClean="0"/>
              <a:t>Антонович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4295786" y="5999879"/>
            <a:ext cx="1284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Лук´ян</a:t>
            </a:r>
          </a:p>
          <a:p>
            <a:r>
              <a:rPr lang="uk-UA" dirty="0" smtClean="0"/>
              <a:t> Кобилиця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047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32696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Українська революція 1917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13422"/>
            <a:ext cx="18097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1656184" cy="235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23845"/>
            <a:ext cx="15240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929" y="4117167"/>
            <a:ext cx="18669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5064"/>
            <a:ext cx="169810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8978" y="3546078"/>
            <a:ext cx="271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Володимир Винниченко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2917809" y="3562072"/>
            <a:ext cx="257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Михайло Грушевський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5652120" y="3562072"/>
            <a:ext cx="2512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Павло Скоропадський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167294" y="6196662"/>
            <a:ext cx="1662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Нестор Махно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6312557" y="6102112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Симон Петлюра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7213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</p:spPr>
        <p:txBody>
          <a:bodyPr/>
          <a:lstStyle/>
          <a:p>
            <a:pPr algn="ctr"/>
            <a:r>
              <a:rPr lang="uk-UA" dirty="0" smtClean="0"/>
              <a:t>Шлях до незалежності</a:t>
            </a:r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188595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333" y="1153227"/>
            <a:ext cx="24384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53227"/>
            <a:ext cx="17526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58277"/>
            <a:ext cx="18859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61683"/>
            <a:ext cx="146685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298" y="4077072"/>
            <a:ext cx="17240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876136"/>
            <a:ext cx="244792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78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107</TotalTime>
  <Words>372</Words>
  <Application>Microsoft Office PowerPoint</Application>
  <PresentationFormat>Экран (4:3)</PresentationFormat>
  <Paragraphs>58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Вони творили історію України</vt:lpstr>
      <vt:lpstr>Мета:</vt:lpstr>
      <vt:lpstr>Історія державотворення:</vt:lpstr>
      <vt:lpstr>Київська                   Русь</vt:lpstr>
      <vt:lpstr>Польсько - литовська доба</vt:lpstr>
      <vt:lpstr>Гетьманщина</vt:lpstr>
      <vt:lpstr>Україна в складі двох імперій Російської та австрійської</vt:lpstr>
      <vt:lpstr>Українська революція 1917</vt:lpstr>
      <vt:lpstr>Шлях до незалежності</vt:lpstr>
      <vt:lpstr>Вислови великих: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Вони творили історію України</dc:title>
  <dc:creator>1</dc:creator>
  <cp:lastModifiedBy>User</cp:lastModifiedBy>
  <cp:revision>11</cp:revision>
  <dcterms:created xsi:type="dcterms:W3CDTF">2014-05-11T08:48:02Z</dcterms:created>
  <dcterms:modified xsi:type="dcterms:W3CDTF">2014-06-04T07:57:41Z</dcterms:modified>
</cp:coreProperties>
</file>